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0" r:id="rId3"/>
  </p:sldMasterIdLst>
  <p:notesMasterIdLst>
    <p:notesMasterId r:id="rId16"/>
  </p:notesMasterIdLst>
  <p:sldIdLst>
    <p:sldId id="256" r:id="rId4"/>
    <p:sldId id="292" r:id="rId5"/>
    <p:sldId id="257" r:id="rId6"/>
    <p:sldId id="258" r:id="rId7"/>
    <p:sldId id="259" r:id="rId8"/>
    <p:sldId id="289" r:id="rId9"/>
    <p:sldId id="287" r:id="rId10"/>
    <p:sldId id="265" r:id="rId11"/>
    <p:sldId id="282" r:id="rId12"/>
    <p:sldId id="288" r:id="rId13"/>
    <p:sldId id="291" r:id="rId14"/>
    <p:sldId id="28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075" autoAdjust="0"/>
  </p:normalViewPr>
  <p:slideViewPr>
    <p:cSldViewPr snapToGrid="0">
      <p:cViewPr varScale="1">
        <p:scale>
          <a:sx n="89" d="100"/>
          <a:sy n="89" d="100"/>
        </p:scale>
        <p:origin x="75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EC2A7-2202-44A4-83FA-50D8B7C78009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70C38-6B5A-4220-9753-7E3860F797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93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讲一些</a:t>
            </a:r>
            <a:r>
              <a:rPr lang="en-US" altLang="zh-CN" dirty="0" smtClean="0"/>
              <a:t>DDR</a:t>
            </a:r>
            <a:r>
              <a:rPr lang="zh-CN" altLang="en-US" dirty="0" smtClean="0"/>
              <a:t>技术的历史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FC1-6476-4B44-BAF3-EA902F35CF4B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73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DDR</a:t>
            </a:r>
            <a:r>
              <a:rPr lang="zh-CN" altLang="en-US" dirty="0" smtClean="0"/>
              <a:t>诞生之初便用于显卡的缓存，由此产生了专门的</a:t>
            </a:r>
            <a:r>
              <a:rPr lang="en-US" altLang="zh-CN" dirty="0" smtClean="0"/>
              <a:t>GDDR</a:t>
            </a:r>
            <a:r>
              <a:rPr lang="zh-CN" altLang="en-US" dirty="0" smtClean="0"/>
              <a:t>类型，其本质仍是</a:t>
            </a:r>
            <a:r>
              <a:rPr lang="en-US" altLang="zh-CN" dirty="0" smtClean="0"/>
              <a:t>DDR</a:t>
            </a:r>
            <a:r>
              <a:rPr lang="zh-CN" altLang="en-US" dirty="0" smtClean="0"/>
              <a:t>。随着</a:t>
            </a:r>
            <a:r>
              <a:rPr lang="en-US" altLang="zh-CN" dirty="0" smtClean="0"/>
              <a:t>DDR</a:t>
            </a:r>
            <a:r>
              <a:rPr lang="zh-CN" altLang="en-US" dirty="0" smtClean="0"/>
              <a:t>技术的更新换代，</a:t>
            </a:r>
            <a:r>
              <a:rPr lang="en-US" altLang="zh-CN" dirty="0" smtClean="0"/>
              <a:t>GDDR</a:t>
            </a:r>
            <a:r>
              <a:rPr lang="zh-CN" altLang="en-US" dirty="0" smtClean="0"/>
              <a:t>也经历了换代过程。如今主流显卡全部采用</a:t>
            </a:r>
            <a:r>
              <a:rPr lang="en-US" altLang="zh-CN" dirty="0" smtClean="0"/>
              <a:t>GDDR5</a:t>
            </a:r>
            <a:r>
              <a:rPr lang="zh-CN" altLang="en-US" dirty="0" smtClean="0"/>
              <a:t>显存。</a:t>
            </a:r>
            <a:endParaRPr lang="en-US" altLang="zh-CN" dirty="0" smtClean="0"/>
          </a:p>
          <a:p>
            <a:r>
              <a:rPr lang="en-US" altLang="zh-CN" dirty="0" smtClean="0"/>
              <a:t>2010</a:t>
            </a:r>
            <a:r>
              <a:rPr lang="zh-CN" altLang="en-US" dirty="0" smtClean="0"/>
              <a:t>年智能手机开始发展，由此诞生了适用于手机的低功耗版</a:t>
            </a:r>
            <a:r>
              <a:rPr lang="en-US" altLang="zh-CN" dirty="0" smtClean="0"/>
              <a:t>DDR</a:t>
            </a:r>
            <a:r>
              <a:rPr lang="zh-CN" altLang="en-US" dirty="0" smtClean="0"/>
              <a:t>内存，从最初的</a:t>
            </a:r>
            <a:r>
              <a:rPr lang="en-US" altLang="zh-CN" dirty="0" smtClean="0"/>
              <a:t>LPDDR3</a:t>
            </a:r>
            <a:r>
              <a:rPr lang="zh-CN" altLang="en-US" dirty="0" smtClean="0"/>
              <a:t>，到现在的</a:t>
            </a:r>
            <a:r>
              <a:rPr lang="en-US" altLang="zh-CN" dirty="0" smtClean="0"/>
              <a:t>LPDDR4</a:t>
            </a:r>
            <a:r>
              <a:rPr lang="zh-CN" altLang="en-US" dirty="0" smtClean="0"/>
              <a:t>和</a:t>
            </a:r>
            <a:r>
              <a:rPr lang="en-US" altLang="zh-CN" dirty="0" smtClean="0"/>
              <a:t>4x</a:t>
            </a:r>
            <a:r>
              <a:rPr lang="zh-CN" altLang="en-US" dirty="0" smtClean="0"/>
              <a:t>，它的版本号也是和</a:t>
            </a:r>
            <a:r>
              <a:rPr lang="en-US" altLang="zh-CN" dirty="0" smtClean="0"/>
              <a:t>DDR</a:t>
            </a:r>
            <a:r>
              <a:rPr lang="zh-CN" altLang="en-US" dirty="0" smtClean="0"/>
              <a:t>内存保持一致的。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62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魅蓝</a:t>
            </a:r>
            <a:r>
              <a:rPr lang="en-US" altLang="zh-CN" dirty="0" smtClean="0"/>
              <a:t>X 2016.11.30 galaxyS8 </a:t>
            </a:r>
            <a:r>
              <a:rPr lang="zh-CN" altLang="en-US" dirty="0" smtClean="0"/>
              <a:t>一加</a:t>
            </a:r>
            <a:r>
              <a:rPr lang="en-US" altLang="zh-CN" dirty="0" smtClean="0"/>
              <a:t>5</a:t>
            </a:r>
          </a:p>
          <a:p>
            <a:r>
              <a:rPr lang="zh-CN" altLang="en-US" dirty="0" smtClean="0"/>
              <a:t>性价比主导</a:t>
            </a:r>
            <a:endParaRPr lang="en-US" altLang="zh-CN" dirty="0" smtClean="0"/>
          </a:p>
          <a:p>
            <a:r>
              <a:rPr lang="zh-CN" altLang="en-US" dirty="0" smtClean="0"/>
              <a:t>最近很火的</a:t>
            </a:r>
            <a:r>
              <a:rPr lang="en-US" altLang="zh-CN" dirty="0" smtClean="0"/>
              <a:t>3DXPoint</a:t>
            </a:r>
            <a:r>
              <a:rPr lang="zh-CN" altLang="en-US" dirty="0" smtClean="0"/>
              <a:t>技术有一个应用：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Optane</a:t>
            </a:r>
            <a:r>
              <a:rPr lang="zh-CN" altLang="en-US" dirty="0" smtClean="0"/>
              <a:t>存储系列，从图上看，</a:t>
            </a:r>
            <a:r>
              <a:rPr lang="en-US" altLang="zh-CN" dirty="0" err="1" smtClean="0"/>
              <a:t>Optane</a:t>
            </a:r>
            <a:r>
              <a:rPr lang="en-US" altLang="zh-CN" dirty="0" smtClean="0"/>
              <a:t> Memory</a:t>
            </a:r>
            <a:r>
              <a:rPr lang="zh-CN" altLang="en-US" dirty="0" smtClean="0"/>
              <a:t>搭配机械硬盘使用可以较大提高整机性能，有文章称它将取代如今的</a:t>
            </a:r>
            <a:r>
              <a:rPr lang="en-US" altLang="zh-CN" dirty="0" smtClean="0"/>
              <a:t>DDR SDRAM</a:t>
            </a:r>
            <a:r>
              <a:rPr lang="zh-CN" altLang="en-US" dirty="0" smtClean="0"/>
              <a:t>成为新一代的内存解决方案。究竟历史会如何发展，让我们拭目以待。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1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一星期前，</a:t>
            </a:r>
            <a:r>
              <a:rPr lang="en-US" altLang="zh-CN" dirty="0" err="1" smtClean="0"/>
              <a:t>oppo</a:t>
            </a:r>
            <a:r>
              <a:rPr lang="zh-CN" altLang="en-US" dirty="0" smtClean="0"/>
              <a:t>旗下的子品牌一加发布了它的最新款旗舰一加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，引人注目的不只有它的</a:t>
            </a:r>
            <a:r>
              <a:rPr lang="en-US" altLang="zh-CN" dirty="0" smtClean="0"/>
              <a:t>835</a:t>
            </a:r>
            <a:r>
              <a:rPr lang="zh-CN" altLang="en-US" dirty="0" smtClean="0"/>
              <a:t>，还有</a:t>
            </a:r>
            <a:r>
              <a:rPr lang="en-US" altLang="zh-CN" dirty="0" smtClean="0"/>
              <a:t>6GB</a:t>
            </a:r>
            <a:r>
              <a:rPr lang="zh-CN" altLang="en-US" dirty="0" smtClean="0"/>
              <a:t>起步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LPDDR4x</a:t>
            </a:r>
            <a:r>
              <a:rPr lang="zh-CN" altLang="en-US" dirty="0" smtClean="0"/>
              <a:t>运行内存，此处的</a:t>
            </a:r>
            <a:r>
              <a:rPr lang="en-US" altLang="zh-CN" dirty="0" smtClean="0"/>
              <a:t>LPDDR4xDDR4</a:t>
            </a:r>
            <a:r>
              <a:rPr lang="zh-CN" altLang="en-US" dirty="0" smtClean="0"/>
              <a:t>内存的低功耗版，也就是</a:t>
            </a:r>
            <a:r>
              <a:rPr lang="en-US" altLang="zh-CN" baseline="0" dirty="0" smtClean="0"/>
              <a:t>Low PowerDDr4</a:t>
            </a:r>
            <a:r>
              <a:rPr lang="zh-CN" altLang="en-US" baseline="0" dirty="0" smtClean="0"/>
              <a:t>。</a:t>
            </a:r>
            <a:r>
              <a:rPr lang="en-US" altLang="zh-CN" baseline="0" dirty="0" smtClean="0"/>
              <a:t>X</a:t>
            </a:r>
            <a:r>
              <a:rPr lang="zh-CN" altLang="en-US" baseline="0" dirty="0" smtClean="0"/>
              <a:t>代表改进版。</a:t>
            </a:r>
            <a:r>
              <a:rPr lang="en-US" altLang="zh-CN" baseline="0" dirty="0" smtClean="0"/>
              <a:t>DDR</a:t>
            </a:r>
            <a:r>
              <a:rPr lang="zh-CN" altLang="en-US" baseline="0" dirty="0" smtClean="0"/>
              <a:t>技术在它</a:t>
            </a:r>
            <a:r>
              <a:rPr lang="zh-CN" altLang="en-US" baseline="0" dirty="0" smtClean="0"/>
              <a:t>诞生以来</a:t>
            </a:r>
            <a:r>
              <a:rPr lang="zh-CN" altLang="en-US" baseline="0" dirty="0" smtClean="0"/>
              <a:t>经历</a:t>
            </a:r>
            <a:r>
              <a:rPr lang="zh-CN" altLang="en-US" baseline="0" dirty="0" smtClean="0"/>
              <a:t>了发展历程，</a:t>
            </a:r>
            <a:r>
              <a:rPr lang="zh-CN" altLang="en-US" baseline="0" dirty="0" smtClean="0"/>
              <a:t>接下来我们就来了解一下</a:t>
            </a:r>
            <a:r>
              <a:rPr lang="en-US" altLang="zh-CN" baseline="0" dirty="0" smtClean="0"/>
              <a:t>DDR</a:t>
            </a:r>
            <a:r>
              <a:rPr lang="zh-CN" altLang="en-US" baseline="0" dirty="0" smtClean="0"/>
              <a:t>技术的诞生。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FC1-6476-4B44-BAF3-EA902F35CF4B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6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18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DDR</a:t>
            </a:r>
            <a:r>
              <a:rPr lang="zh-CN" altLang="en-US" dirty="0" smtClean="0"/>
              <a:t>技术其实是经历了一场大战以后才成为市场主流的。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38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如今我们大部分桌面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的主频都在</a:t>
            </a:r>
            <a:r>
              <a:rPr lang="en-US" altLang="zh-CN" dirty="0" smtClean="0"/>
              <a:t>2~4GHz</a:t>
            </a:r>
            <a:r>
              <a:rPr lang="zh-CN" altLang="en-US" dirty="0" smtClean="0"/>
              <a:t>之间，而回到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多年前的</a:t>
            </a:r>
            <a:r>
              <a:rPr lang="en-US" altLang="zh-CN" dirty="0" smtClean="0"/>
              <a:t>1993</a:t>
            </a:r>
            <a:r>
              <a:rPr lang="zh-CN" altLang="en-US" dirty="0" smtClean="0"/>
              <a:t>年，划时代的英特尔奔腾处理器刚问世时，主频最高只有</a:t>
            </a:r>
            <a:r>
              <a:rPr lang="en-US" altLang="zh-CN" dirty="0" smtClean="0"/>
              <a:t>200MHz</a:t>
            </a:r>
            <a:r>
              <a:rPr lang="zh-CN" altLang="en-US" dirty="0" smtClean="0"/>
              <a:t>。后来经过数年的发展，奔腾四代的主频已经飙升到了将近</a:t>
            </a:r>
            <a:r>
              <a:rPr lang="en-US" altLang="zh-CN" dirty="0" smtClean="0"/>
              <a:t>4GHz</a:t>
            </a:r>
            <a:r>
              <a:rPr lang="zh-CN" altLang="en-US" dirty="0" smtClean="0"/>
              <a:t>。主频</a:t>
            </a:r>
            <a:r>
              <a:rPr lang="zh-CN" altLang="en-US" dirty="0" smtClean="0"/>
              <a:t>的</a:t>
            </a:r>
            <a:r>
              <a:rPr lang="zh-CN" altLang="en-US" dirty="0" smtClean="0"/>
              <a:t>提高带来</a:t>
            </a:r>
            <a:r>
              <a:rPr lang="zh-CN" altLang="en-US" dirty="0" smtClean="0"/>
              <a:t>了性能的显著提高</a:t>
            </a:r>
            <a:r>
              <a:rPr lang="zh-CN" altLang="en-US" dirty="0" smtClean="0"/>
              <a:t>，也带来了一</a:t>
            </a:r>
            <a:r>
              <a:rPr lang="zh-CN" altLang="en-US" dirty="0" smtClean="0"/>
              <a:t>个</a:t>
            </a:r>
            <a:r>
              <a:rPr lang="zh-CN" altLang="en-US" dirty="0" smtClean="0"/>
              <a:t>问题。</a:t>
            </a:r>
            <a:r>
              <a:rPr lang="en-US" altLang="zh-CN" dirty="0" smtClean="0"/>
              <a:t>1998</a:t>
            </a:r>
            <a:r>
              <a:rPr lang="zh-CN" altLang="en-US" dirty="0" smtClean="0"/>
              <a:t>年左右多数计算机仍然使用着频率为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133MHz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SDRAM</a:t>
            </a:r>
            <a:r>
              <a:rPr lang="zh-CN" altLang="en-US" dirty="0" smtClean="0"/>
              <a:t>，其带宽已经逐渐不能满足几乎是呈指数增长的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主频所带来的需求了，内存成了制约整机性能的瓶颈。这时候，业界急需下一代的内存解决方案，新的内存技术呼之欲出。当时出现了两种有竞争力的新技术，一是由</a:t>
            </a:r>
            <a:r>
              <a:rPr lang="en-US" altLang="zh-CN" dirty="0" smtClean="0"/>
              <a:t>VIA</a:t>
            </a:r>
            <a:r>
              <a:rPr lang="zh-CN" altLang="en-US" dirty="0" smtClean="0"/>
              <a:t>威盛领头的</a:t>
            </a:r>
            <a:r>
              <a:rPr lang="en-US" altLang="zh-CN" dirty="0" smtClean="0"/>
              <a:t>DDR SDRAM</a:t>
            </a:r>
            <a:r>
              <a:rPr lang="zh-CN" altLang="en-US" dirty="0" smtClean="0"/>
              <a:t>，另一种是</a:t>
            </a:r>
            <a:r>
              <a:rPr lang="en-US" altLang="zh-CN" dirty="0" smtClean="0"/>
              <a:t>Rambus</a:t>
            </a:r>
            <a:r>
              <a:rPr lang="zh-CN" altLang="en-US" dirty="0" smtClean="0"/>
              <a:t>公司研发，并得到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公司大力支持的</a:t>
            </a:r>
            <a:r>
              <a:rPr lang="en-US" altLang="zh-CN" dirty="0" smtClean="0"/>
              <a:t>Rambus DRAM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RDRAM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76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为了对那几年的历史进程有一个纵向的把握，我在知网上以</a:t>
            </a:r>
            <a:r>
              <a:rPr lang="en-US" altLang="zh-CN" dirty="0" smtClean="0"/>
              <a:t>DDR SDRAM</a:t>
            </a:r>
            <a:r>
              <a:rPr lang="zh-CN" altLang="en-US" dirty="0" smtClean="0"/>
              <a:t>为关键字进行了搜索。发现最早的一篇文章在</a:t>
            </a:r>
            <a:r>
              <a:rPr lang="en-US" altLang="zh-CN" dirty="0" smtClean="0"/>
              <a:t>1997</a:t>
            </a:r>
            <a:r>
              <a:rPr lang="zh-CN" altLang="en-US" dirty="0" smtClean="0"/>
              <a:t>年发表，</a:t>
            </a:r>
            <a:r>
              <a:rPr lang="en-US" altLang="zh-CN" dirty="0" smtClean="0"/>
              <a:t>99</a:t>
            </a:r>
            <a:r>
              <a:rPr lang="zh-CN" altLang="en-US" dirty="0" smtClean="0"/>
              <a:t>年有一篇文章是这么写的：   而在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年，文章数由</a:t>
            </a:r>
            <a:r>
              <a:rPr lang="en-US" altLang="zh-CN" dirty="0" smtClean="0"/>
              <a:t>3</a:t>
            </a:r>
            <a:r>
              <a:rPr lang="zh-CN" altLang="en-US" dirty="0" smtClean="0"/>
              <a:t>一下增长到了</a:t>
            </a:r>
            <a:r>
              <a:rPr lang="en-US" altLang="zh-CN" dirty="0" smtClean="0"/>
              <a:t>18</a:t>
            </a:r>
            <a:r>
              <a:rPr lang="zh-CN" altLang="en-US" dirty="0" smtClean="0"/>
              <a:t>，而且继续出现了关于这两种内存前景的讨论。</a:t>
            </a:r>
            <a:r>
              <a:rPr lang="en-US" altLang="zh-CN" dirty="0" smtClean="0"/>
              <a:t>2001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DDR SDRAM</a:t>
            </a:r>
            <a:r>
              <a:rPr lang="zh-CN" altLang="en-US" dirty="0" smtClean="0"/>
              <a:t>显然成为了热点话题，从标题来看，已经有偏向</a:t>
            </a:r>
            <a:r>
              <a:rPr lang="en-US" altLang="zh-CN" dirty="0" smtClean="0"/>
              <a:t>DDR</a:t>
            </a:r>
            <a:r>
              <a:rPr lang="zh-CN" altLang="en-US" dirty="0" smtClean="0"/>
              <a:t>的文章出现了。这里的一篇文章更是提到了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及</a:t>
            </a:r>
            <a:r>
              <a:rPr lang="en-US" altLang="zh-CN" dirty="0" smtClean="0"/>
              <a:t>RDRAM</a:t>
            </a:r>
            <a:r>
              <a:rPr lang="zh-CN" altLang="en-US" dirty="0" smtClean="0"/>
              <a:t>的狼狈形势。而到了</a:t>
            </a:r>
            <a:r>
              <a:rPr lang="en-US" altLang="zh-CN" dirty="0" smtClean="0"/>
              <a:t>2002</a:t>
            </a:r>
            <a:r>
              <a:rPr lang="zh-CN" altLang="en-US" dirty="0" smtClean="0"/>
              <a:t>年呢？</a:t>
            </a:r>
            <a:endParaRPr lang="en-US" altLang="zh-CN" dirty="0" smtClean="0"/>
          </a:p>
          <a:p>
            <a:r>
              <a:rPr lang="en-US" altLang="zh-CN" dirty="0" smtClean="0"/>
              <a:t>Intel</a:t>
            </a:r>
            <a:r>
              <a:rPr lang="zh-CN" altLang="en-US" dirty="0" smtClean="0"/>
              <a:t>宣布向市场投放支持</a:t>
            </a:r>
            <a:r>
              <a:rPr lang="en-US" altLang="zh-CN" dirty="0" smtClean="0"/>
              <a:t>DDR</a:t>
            </a:r>
            <a:r>
              <a:rPr lang="zh-CN" altLang="en-US" dirty="0" smtClean="0"/>
              <a:t>内存的</a:t>
            </a:r>
            <a:r>
              <a:rPr lang="en-US" altLang="zh-CN" dirty="0" smtClean="0"/>
              <a:t>845D</a:t>
            </a:r>
            <a:r>
              <a:rPr lang="zh-CN" altLang="en-US" dirty="0" smtClean="0"/>
              <a:t>芯片组，这正宣告着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阵营</a:t>
            </a:r>
            <a:r>
              <a:rPr lang="en-US" altLang="zh-CN" dirty="0" smtClean="0"/>
              <a:t>RDRAM</a:t>
            </a:r>
            <a:r>
              <a:rPr lang="zh-CN" altLang="en-US" dirty="0" smtClean="0"/>
              <a:t>的全面溃败。要知道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阵营几乎只有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Rambus</a:t>
            </a:r>
            <a:r>
              <a:rPr lang="zh-CN" altLang="en-US" dirty="0" smtClean="0"/>
              <a:t>两家公司，可以说是和全世界在对抗。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倒戈，意味着</a:t>
            </a:r>
            <a:r>
              <a:rPr lang="en-US" altLang="zh-CN" dirty="0" smtClean="0"/>
              <a:t>DDR SDRAM</a:t>
            </a:r>
            <a:r>
              <a:rPr lang="zh-CN" altLang="en-US" dirty="0" smtClean="0"/>
              <a:t>已经一统天下。</a:t>
            </a:r>
            <a:endParaRPr lang="en-US" altLang="zh-CN" dirty="0" smtClean="0"/>
          </a:p>
          <a:p>
            <a:r>
              <a:rPr lang="zh-CN" altLang="en-US" dirty="0" smtClean="0"/>
              <a:t>究竟为何它在短短的几年内，就做到了这一点呢？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123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归根结底是性价比的缘故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要占领市场，得让消费者看到利益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性价比</a:t>
            </a:r>
            <a:endParaRPr lang="en-US" altLang="zh-CN" dirty="0" smtClean="0"/>
          </a:p>
          <a:p>
            <a:r>
              <a:rPr lang="zh-CN" altLang="en-US" dirty="0" smtClean="0"/>
              <a:t>更要让生产厂商看到利益</a:t>
            </a:r>
            <a:r>
              <a:rPr lang="en-US" altLang="zh-CN" dirty="0" smtClean="0"/>
              <a:t>——</a:t>
            </a:r>
            <a:r>
              <a:rPr lang="zh-CN" altLang="en-US" smtClean="0"/>
              <a:t>潜在利润和生产成本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031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世纪之交的大战后，</a:t>
            </a:r>
            <a:r>
              <a:rPr lang="en-US" altLang="zh-CN" dirty="0" smtClean="0"/>
              <a:t>DDR</a:t>
            </a:r>
            <a:r>
              <a:rPr lang="zh-CN" altLang="en-US" dirty="0" smtClean="0"/>
              <a:t>开始了它对内存市场的稳固统治，这么多年间，它也从当年的第一代</a:t>
            </a:r>
            <a:r>
              <a:rPr lang="en-US" altLang="zh-CN" dirty="0" smtClean="0"/>
              <a:t>DDR SDRAM</a:t>
            </a:r>
            <a:r>
              <a:rPr lang="zh-CN" altLang="en-US" dirty="0" smtClean="0"/>
              <a:t>，发展到现在市场主流的</a:t>
            </a:r>
            <a:r>
              <a:rPr lang="en-US" altLang="zh-CN" dirty="0" smtClean="0"/>
              <a:t>DDR4 SDRAM</a:t>
            </a:r>
            <a:r>
              <a:rPr lang="zh-CN" altLang="en-US" dirty="0" smtClean="0"/>
              <a:t>，我们来简要地看一看它的发展历程。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86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技术上的具体细节我就不做展开了，只是有一点得提一下。当初</a:t>
            </a:r>
            <a:r>
              <a:rPr lang="en-US" altLang="zh-CN" dirty="0" smtClean="0"/>
              <a:t>DDR SDRAM</a:t>
            </a:r>
            <a:r>
              <a:rPr lang="zh-CN" altLang="en-US" dirty="0" smtClean="0"/>
              <a:t>采用的是两位预取，而</a:t>
            </a:r>
            <a:r>
              <a:rPr lang="en-US" altLang="zh-CN" dirty="0" smtClean="0"/>
              <a:t>·</a:t>
            </a:r>
            <a:r>
              <a:rPr lang="zh-CN" altLang="en-US" dirty="0" smtClean="0"/>
              <a:t>之后的几代</a:t>
            </a:r>
            <a:r>
              <a:rPr lang="en-US" altLang="zh-CN" dirty="0" smtClean="0"/>
              <a:t>DDR SDRAM</a:t>
            </a:r>
            <a:r>
              <a:rPr lang="zh-CN" altLang="en-US" dirty="0" smtClean="0"/>
              <a:t>，每代都将预取位数翻倍，由此也带来了成倍增长的带宽。</a:t>
            </a:r>
            <a:endParaRPr lang="en-US" altLang="zh-CN" dirty="0" smtClean="0"/>
          </a:p>
          <a:p>
            <a:r>
              <a:rPr lang="zh-CN" altLang="en-US" dirty="0" smtClean="0"/>
              <a:t>当初</a:t>
            </a:r>
            <a:r>
              <a:rPr lang="en-US" altLang="zh-CN" dirty="0" smtClean="0"/>
              <a:t>SDRAM</a:t>
            </a:r>
            <a:r>
              <a:rPr lang="zh-CN" altLang="en-US" dirty="0" smtClean="0"/>
              <a:t>的工作电压是</a:t>
            </a:r>
            <a:r>
              <a:rPr lang="en-US" altLang="zh-CN" dirty="0" smtClean="0"/>
              <a:t>3.3V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DDR SDRAM </a:t>
            </a:r>
            <a:r>
              <a:rPr lang="zh-CN" altLang="en-US" dirty="0" smtClean="0"/>
              <a:t>的工作电压是</a:t>
            </a:r>
            <a:r>
              <a:rPr lang="en-US" altLang="zh-CN" dirty="0" smtClean="0"/>
              <a:t>2.5V</a:t>
            </a:r>
            <a:r>
              <a:rPr lang="zh-CN" altLang="en-US" dirty="0" smtClean="0"/>
              <a:t>，每代</a:t>
            </a:r>
            <a:r>
              <a:rPr lang="en-US" altLang="zh-CN" dirty="0" smtClean="0"/>
              <a:t>DDR SDRAM</a:t>
            </a:r>
            <a:r>
              <a:rPr lang="zh-CN" altLang="en-US" dirty="0" smtClean="0"/>
              <a:t>相比上一代，工作电压均有所降低，这样也显著降低了功耗。</a:t>
            </a:r>
            <a:endParaRPr lang="en-US" altLang="zh-CN" dirty="0" smtClean="0"/>
          </a:p>
          <a:p>
            <a:r>
              <a:rPr lang="zh-CN" altLang="en-US" dirty="0" smtClean="0"/>
              <a:t>我们看上面三代</a:t>
            </a:r>
            <a:r>
              <a:rPr lang="en-US" altLang="zh-CN" dirty="0" smtClean="0"/>
              <a:t>DDR SDRAM</a:t>
            </a:r>
            <a:r>
              <a:rPr lang="zh-CN" altLang="en-US" dirty="0" smtClean="0"/>
              <a:t>的图，</a:t>
            </a:r>
            <a:r>
              <a:rPr lang="en-US" altLang="zh-CN" dirty="0" smtClean="0"/>
              <a:t>DDR2</a:t>
            </a:r>
            <a:r>
              <a:rPr lang="zh-CN" altLang="en-US" dirty="0" smtClean="0"/>
              <a:t>两个区域的引脚个数几乎相等，但还是不一样的。于是便发生过插反内存条，最后烧了主板的事故。下一代</a:t>
            </a:r>
            <a:r>
              <a:rPr lang="en-US" altLang="zh-CN" dirty="0" smtClean="0"/>
              <a:t>DDR3</a:t>
            </a:r>
            <a:r>
              <a:rPr lang="zh-CN" altLang="en-US" dirty="0" smtClean="0"/>
              <a:t>就扩大了不对称性，减少了此类事故的发生。</a:t>
            </a:r>
            <a:endParaRPr lang="en-US" altLang="zh-CN" dirty="0" smtClean="0"/>
          </a:p>
          <a:p>
            <a:r>
              <a:rPr lang="en-US" altLang="zh-CN" dirty="0" smtClean="0"/>
              <a:t>DDR4</a:t>
            </a:r>
            <a:r>
              <a:rPr lang="zh-CN" altLang="en-US" dirty="0" smtClean="0"/>
              <a:t>的金手指与前几代有一个不同之处，从图上我们可以看到，引脚末端排列形成的是一条弧线。这样减少了摩擦，便于插拔。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8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63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7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59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0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4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4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03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8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8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70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7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5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5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6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1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76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9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0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73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29E9-FACC-464F-99C2-AAF81D086D66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5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6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://www.lfppt.com/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fppt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/>
        </p:blipFill>
        <p:spPr>
          <a:xfrm>
            <a:off x="4395140" y="640087"/>
            <a:ext cx="3187529" cy="3166280"/>
          </a:xfrm>
          <a:prstGeom prst="rect">
            <a:avLst/>
          </a:prstGeom>
        </p:spPr>
      </p:pic>
      <p:sp>
        <p:nvSpPr>
          <p:cNvPr id="9" name="文本框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2615541" y="4055110"/>
            <a:ext cx="691050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5400" spc="-150" dirty="0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ea typeface="华文细黑" panose="02010600040101010101" pitchFamily="2" charset="-122"/>
                <a:cs typeface="Open Sans" panose="020B0606030504020204" pitchFamily="34" charset="0"/>
              </a:rPr>
              <a:t>DDR</a:t>
            </a:r>
            <a:r>
              <a:rPr lang="zh-CN" altLang="en-US" sz="4800" spc="-150" dirty="0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技术</a:t>
            </a:r>
            <a:r>
              <a:rPr lang="zh-CN" altLang="en-US" sz="4800" spc="-150" dirty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简</a:t>
            </a:r>
            <a:r>
              <a:rPr lang="zh-CN" altLang="en-US" sz="4800" spc="-150" dirty="0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  <a:cs typeface="Open Sans" panose="020B0606030504020204" pitchFamily="34" charset="0"/>
              </a:rPr>
              <a:t>史</a:t>
            </a:r>
            <a:endParaRPr lang="zh-CN" altLang="en-US" sz="4800" spc="-150" dirty="0">
              <a:gradFill>
                <a:gsLst>
                  <a:gs pos="0">
                    <a:srgbClr val="DFA117"/>
                  </a:gs>
                  <a:gs pos="100000">
                    <a:srgbClr val="AE4638"/>
                  </a:gs>
                </a:gsLst>
                <a:lin ang="0" scaled="0"/>
              </a:gradFill>
              <a:latin typeface="华文细黑" panose="02010600040101010101" pitchFamily="2" charset="-122"/>
              <a:ea typeface="华文细黑" panose="0201060004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0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2957847" y="5298416"/>
            <a:ext cx="6112523" cy="4154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 smtClean="0">
                <a:solidFill>
                  <a:prstClr val="white">
                    <a:lumMod val="8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计算机组成原理  </a:t>
            </a:r>
            <a:r>
              <a:rPr lang="en-US" altLang="zh-CN" sz="1050" dirty="0" smtClean="0">
                <a:solidFill>
                  <a:prstClr val="white">
                    <a:lumMod val="8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2017.06.28</a:t>
            </a:r>
          </a:p>
          <a:p>
            <a:pPr algn="ctr"/>
            <a:r>
              <a:rPr lang="zh-CN" altLang="en-US" sz="1050" dirty="0">
                <a:solidFill>
                  <a:prstClr val="white">
                    <a:lumMod val="8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勾凌睿</a:t>
            </a:r>
            <a:endParaRPr lang="en-US" altLang="zh-CN" sz="1050" dirty="0">
              <a:solidFill>
                <a:prstClr val="white">
                  <a:lumMod val="8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椭圆 1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988905" y="4967890"/>
            <a:ext cx="163773" cy="163773"/>
          </a:xfrm>
          <a:prstGeom prst="ellipse">
            <a:avLst/>
          </a:prstGeom>
          <a:solidFill>
            <a:srgbClr val="C991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任意多边形 1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6252765" y="5049672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任意多边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H="1">
            <a:off x="2722253" y="5049672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任意多边形 1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>
            <a:off x="444722" y="1229345"/>
            <a:ext cx="1844087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9890985" y="2506669"/>
            <a:ext cx="1844087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1129879" y="3538790"/>
            <a:ext cx="738134" cy="464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任意多边形 2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8511647" y="1394150"/>
            <a:ext cx="738134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任意多边形 2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2736345" y="2517530"/>
            <a:ext cx="1096722" cy="464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任意多边形 2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641558" y="3748582"/>
            <a:ext cx="738134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5" name="taking the reins.mp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99591" y="7108486"/>
            <a:ext cx="487363" cy="487363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84826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23932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3.33333E-6 L 0.16002 3.33333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-2.96296E-6 L 0.28372 -2.96296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L -0.22982 7.40741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7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58333E-6 -1.48148E-6 L -0.1168 -1.48148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1.48148E-6 L -0.12812 1.48148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6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23078 L 4.16667E-6 -4.07407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2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13796 L 8.33333E-7 2.59259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9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1302 0.00047 L -2.29167E-6 -2.59259E-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2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138 -2.59259E-6 L 4.375E-6 -2.59259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9" grpId="0"/>
      <p:bldP spid="9" grpId="1"/>
      <p:bldP spid="10" grpId="0"/>
      <p:bldP spid="12" grpId="0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CN" altLang="en-US" sz="200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其他的一些分支</a:t>
            </a:r>
            <a:endParaRPr lang="zh-CN" altLang="en-US" sz="200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任意多边形 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1663764" y="2895511"/>
            <a:ext cx="2051202" cy="12959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786943" y="4715047"/>
            <a:ext cx="31391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Open Sans" panose="020B0606030504020204"/>
              </a:rPr>
              <a:t>GDDR1,2——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2000" dirty="0" smtClean="0">
                <a:solidFill>
                  <a:schemeClr val="bg1"/>
                </a:solidFill>
                <a:latin typeface="Open Sans" panose="020B0606030504020204"/>
              </a:rPr>
              <a:t>DDR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Open Sans" panose="020B0606030504020204"/>
              </a:rPr>
              <a:t>GDDR3,4,5——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2000" dirty="0" smtClean="0">
                <a:solidFill>
                  <a:schemeClr val="bg1"/>
                </a:solidFill>
                <a:latin typeface="Open Sans" panose="020B0606030504020204"/>
              </a:rPr>
              <a:t>DDR3</a:t>
            </a:r>
            <a:endParaRPr lang="en-US" altLang="zh-CN" sz="2000" dirty="0">
              <a:solidFill>
                <a:schemeClr val="bg1"/>
              </a:solidFill>
              <a:latin typeface="Open Sans" panose="020B0606030504020204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11" name="任意多边形 1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8405550" y="4414740"/>
            <a:ext cx="2051202" cy="12959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319" y="1718596"/>
            <a:ext cx="4225725" cy="26117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59" y="1719885"/>
            <a:ext cx="4490670" cy="2610444"/>
          </a:xfrm>
          <a:prstGeom prst="rect">
            <a:avLst/>
          </a:prstGeom>
        </p:spPr>
      </p:pic>
      <p:sp>
        <p:nvSpPr>
          <p:cNvPr id="13" name="矩形 1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6635120" y="4715047"/>
            <a:ext cx="35941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bg1"/>
                </a:solidFill>
                <a:latin typeface="Open Sans" panose="020B0606030504020204"/>
              </a:rPr>
              <a:t>LPDDRx</a:t>
            </a:r>
            <a:r>
              <a:rPr lang="en-US" altLang="zh-CN" sz="2000" dirty="0" smtClean="0">
                <a:solidFill>
                  <a:schemeClr val="bg1"/>
                </a:solidFill>
                <a:latin typeface="Open Sans" panose="020B0606030504020204"/>
              </a:rPr>
              <a:t>——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低功耗设计</a:t>
            </a:r>
            <a:endParaRPr lang="en-US" altLang="zh-CN" sz="2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主要用于智能手机等移动设备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9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7578 0.2257 L 0.15365 0.2243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-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1888 0.00023 L 2.29167E-6 -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6" grpId="0" animBg="1"/>
      <p:bldP spid="6" grpId="1" animBg="1"/>
      <p:bldP spid="10" grpId="0"/>
      <p:bldP spid="11" grpId="0" animBg="1"/>
      <p:bldP spid="11" grpId="1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97" y="1131644"/>
            <a:ext cx="9094213" cy="4358726"/>
          </a:xfrm>
          <a:prstGeom prst="rect">
            <a:avLst/>
          </a:prstGeom>
        </p:spPr>
      </p:pic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CN" altLang="en-US" sz="200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当今形势及展望</a:t>
            </a:r>
            <a:endParaRPr lang="zh-CN" altLang="en-US" sz="200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6" y="2168240"/>
            <a:ext cx="4857408" cy="2462593"/>
          </a:xfrm>
          <a:prstGeom prst="rect">
            <a:avLst/>
          </a:prstGeom>
        </p:spPr>
      </p:pic>
      <p:sp>
        <p:nvSpPr>
          <p:cNvPr id="15" name="矩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988004" y="2182931"/>
            <a:ext cx="51423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DDR4 SDRAM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已成为市场主流，但仍有部分计算机使用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DDR3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甚至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DDR2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内存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bg1"/>
              </a:solidFill>
              <a:latin typeface="Open Sans" panose="020B06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LPDDR4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内存已被大多数中高端手机使用，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LPDDR4X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将于今年发布的旗舰机上全面搭载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Open Sans" panose="020B06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JEDEC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将于明年公布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DDR5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内存标准，但从量产到成为市场主流仍需较长周期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任意多边形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3608402" y="4771939"/>
            <a:ext cx="2051202" cy="12959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任意多边形 1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3936802" y="1951640"/>
            <a:ext cx="2051202" cy="12959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2666549" y="5735472"/>
            <a:ext cx="6642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3DXPoint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技术的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Intel </a:t>
            </a:r>
            <a:r>
              <a:rPr lang="en-US" altLang="zh-CN" dirty="0" err="1" smtClean="0">
                <a:solidFill>
                  <a:schemeClr val="bg1"/>
                </a:solidFill>
                <a:latin typeface="Open Sans" panose="020B0606030504020204"/>
              </a:rPr>
              <a:t>Optane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 Memory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或成下一个解决方案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14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1888 0.00024 L 1.875E-6 -4.07407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5703 -0.00254 L -0.03815 -0.00278 " pathEditMode="relative" rAng="0" ptsTypes="AA">
                                      <p:cBhvr>
                                        <p:cTn id="24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15" grpId="0"/>
      <p:bldP spid="15" grpId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/>
        </p:blipFill>
        <p:spPr>
          <a:xfrm>
            <a:off x="3632859" y="1104110"/>
            <a:ext cx="4926281" cy="4893441"/>
          </a:xfrm>
          <a:prstGeom prst="rect">
            <a:avLst/>
          </a:prstGeom>
        </p:spPr>
      </p:pic>
      <p:sp>
        <p:nvSpPr>
          <p:cNvPr id="15" name="文本框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2114217" y="2889110"/>
            <a:ext cx="796356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8000" spc="-150" dirty="0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  <a:endParaRPr lang="zh-CN" altLang="en-US" sz="8000" spc="-150" dirty="0">
              <a:gradFill>
                <a:gsLst>
                  <a:gs pos="0">
                    <a:srgbClr val="DFA117"/>
                  </a:gs>
                  <a:gs pos="100000">
                    <a:srgbClr val="AE4638"/>
                  </a:gs>
                </a:gsLst>
                <a:lin ang="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>
            <a:off x="444722" y="2190637"/>
            <a:ext cx="1844087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9890985" y="3467961"/>
            <a:ext cx="1844087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1129879" y="5613774"/>
            <a:ext cx="738134" cy="464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8511647" y="2355442"/>
            <a:ext cx="738134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2412473" y="4440115"/>
            <a:ext cx="1096722" cy="464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任意多边形 2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8855995" y="5354644"/>
            <a:ext cx="738134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354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23078 L 4.16667E-6 -4.0740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2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0.23932 -4.44444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4.44444E-6 L 0.16002 -4.44444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7.40741E-7 L 0.28372 7.40741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22982 2.96296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7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58333E-6 7.40741E-7 L -0.1168 7.40741E-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2.22222E-6 L -0.12812 2.22222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6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/>
        </p:blipFill>
        <p:spPr>
          <a:xfrm rot="2700000">
            <a:off x="1203860" y="-2607421"/>
            <a:ext cx="5249840" cy="5214842"/>
          </a:xfrm>
          <a:prstGeom prst="rect">
            <a:avLst/>
          </a:prstGeom>
        </p:spPr>
      </p:pic>
      <p:pic>
        <p:nvPicPr>
          <p:cNvPr id="15" name="taking the reins.mp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9591" y="7108486"/>
            <a:ext cx="487363" cy="487363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1" y="1622672"/>
            <a:ext cx="9463177" cy="378148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275458" y="1551033"/>
            <a:ext cx="9931594" cy="4404062"/>
            <a:chOff x="1594980" y="1450314"/>
            <a:chExt cx="9931594" cy="44040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38"/>
            <a:stretch/>
          </p:blipFill>
          <p:spPr>
            <a:xfrm>
              <a:off x="1594980" y="1450314"/>
              <a:ext cx="9931594" cy="4404062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868013" y="3021318"/>
              <a:ext cx="1397793" cy="631027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任意多边形 2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1531401" y="1204637"/>
            <a:ext cx="4594758" cy="7779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DFA117"/>
                </a:gs>
                <a:gs pos="0">
                  <a:srgbClr val="C99115">
                    <a:alpha val="0"/>
                  </a:srgbClr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2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2551443" y="510924"/>
            <a:ext cx="2554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spc="-15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zh-CN" alt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77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2.29167E-6 0.053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8" grpId="0" animBg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/>
        </p:blipFill>
        <p:spPr>
          <a:xfrm rot="2700000">
            <a:off x="1105637" y="-2687851"/>
            <a:ext cx="5249840" cy="5214842"/>
          </a:xfrm>
          <a:prstGeom prst="rect">
            <a:avLst/>
          </a:prstGeom>
        </p:spPr>
      </p:pic>
      <p:sp>
        <p:nvSpPr>
          <p:cNvPr id="15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1531401" y="1204637"/>
            <a:ext cx="4594758" cy="7779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DFA117"/>
                </a:gs>
                <a:gs pos="0">
                  <a:srgbClr val="C99115">
                    <a:alpha val="0"/>
                  </a:srgbClr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2634991" y="522535"/>
            <a:ext cx="23875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spc="-15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sz="3600" dirty="0">
              <a:solidFill>
                <a:prstClr val="black"/>
              </a:solidFill>
            </a:endParaRPr>
          </a:p>
        </p:txBody>
      </p:sp>
      <p:sp>
        <p:nvSpPr>
          <p:cNvPr id="16" name="任意多边形 1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657932" y="3319494"/>
            <a:ext cx="770951" cy="16891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矩形 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6006704" y="2911508"/>
            <a:ext cx="6497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4000" dirty="0">
              <a:solidFill>
                <a:prstClr val="black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7" name="组合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7127862" y="2894662"/>
            <a:ext cx="3479177" cy="755509"/>
            <a:chOff x="6929721" y="1614779"/>
            <a:chExt cx="3342027" cy="755509"/>
          </a:xfrm>
        </p:grpSpPr>
        <p:sp>
          <p:nvSpPr>
            <p:cNvPr id="20" name="矩形 19"/>
            <p:cNvSpPr/>
            <p:nvPr/>
          </p:nvSpPr>
          <p:spPr>
            <a:xfrm>
              <a:off x="6938527" y="1614779"/>
              <a:ext cx="3333221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 smtClean="0">
                  <a:solidFill>
                    <a:srgbClr val="DFA11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在斗争中诞生、掌权</a:t>
              </a:r>
              <a:endParaRPr lang="zh-CN" altLang="en-US" sz="2800" dirty="0">
                <a:solidFill>
                  <a:srgbClr val="DFA117"/>
                </a:solidFill>
                <a:latin typeface="Open Sans" panose="020B0606030504020204" pitchFamily="34" charset="0"/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929721" y="2106497"/>
              <a:ext cx="3080793" cy="263791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/>
              <a:r>
                <a:rPr lang="zh-CN" altLang="en-US" sz="11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与</a:t>
              </a:r>
              <a:r>
                <a:rPr lang="en-US" altLang="zh-CN" sz="11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Rambus DRAM</a:t>
              </a:r>
              <a:r>
                <a:rPr lang="zh-CN" altLang="en-US" sz="11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的那些事</a:t>
              </a:r>
              <a:endParaRPr lang="en-US" altLang="ko-KR" sz="1100" b="0" dirty="0">
                <a:solidFill>
                  <a:prstClr val="white">
                    <a:lumMod val="85000"/>
                  </a:prst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3" name="任意多边形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667099" y="4973047"/>
            <a:ext cx="770951" cy="16891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矩形 2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987661" y="4565061"/>
            <a:ext cx="668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4000" dirty="0">
              <a:solidFill>
                <a:prstClr val="black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组合 2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7137030" y="4548215"/>
            <a:ext cx="3680323" cy="755509"/>
            <a:chOff x="6929721" y="1614779"/>
            <a:chExt cx="3535243" cy="755509"/>
          </a:xfrm>
        </p:grpSpPr>
        <p:sp>
          <p:nvSpPr>
            <p:cNvPr id="26" name="矩形 25"/>
            <p:cNvSpPr/>
            <p:nvPr/>
          </p:nvSpPr>
          <p:spPr>
            <a:xfrm>
              <a:off x="6938527" y="1614779"/>
              <a:ext cx="3526437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 smtClean="0">
                  <a:solidFill>
                    <a:srgbClr val="DFA117"/>
                  </a:solidFill>
                  <a:latin typeface="Open Sans" panose="020B0606030504020204" pitchFamily="34" charset="0"/>
                  <a:ea typeface="Meiryo" panose="020B0604030504040204" pitchFamily="34" charset="-128"/>
                  <a:cs typeface="Open Sans" panose="020B0606030504020204" pitchFamily="34" charset="0"/>
                </a:rPr>
                <a:t>发展历程及</a:t>
              </a:r>
              <a:r>
                <a:rPr lang="zh-CN" altLang="en-US" sz="2800" dirty="0" smtClean="0">
                  <a:solidFill>
                    <a:srgbClr val="DFA117"/>
                  </a:solidFill>
                  <a:latin typeface="Open Sans" panose="020B0606030504020204" pitchFamily="34" charset="0"/>
                  <a:ea typeface="Meiryo" panose="020B0604030504040204" pitchFamily="34" charset="-128"/>
                  <a:cs typeface="Open Sans" panose="020B0606030504020204" pitchFamily="34" charset="0"/>
                </a:rPr>
                <a:t>前景展望</a:t>
              </a:r>
              <a:endParaRPr lang="zh-CN" altLang="en-US" sz="2800" dirty="0">
                <a:solidFill>
                  <a:srgbClr val="DFA117"/>
                </a:solidFill>
                <a:latin typeface="Open Sans" panose="020B0606030504020204" pitchFamily="34" charset="0"/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6929721" y="2106497"/>
              <a:ext cx="3080793" cy="263791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/>
              <a:r>
                <a:rPr lang="zh-CN" altLang="en-US" sz="11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十余年的稳步前行后，它还有未来吗？</a:t>
              </a:r>
              <a:endParaRPr lang="en-US" altLang="ko-KR" sz="1100" b="0" dirty="0">
                <a:solidFill>
                  <a:prstClr val="white">
                    <a:lumMod val="85000"/>
                  </a:prst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13292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2.29167E-6 0.053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-2.29167E-6 -0.056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2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-2.29167E-6 -0.0562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2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  <p:bldP spid="16" grpId="0" animBg="1"/>
      <p:bldP spid="16" grpId="1" animBg="1"/>
      <p:bldP spid="4" grpId="0"/>
      <p:bldP spid="23" grpId="0" animBg="1"/>
      <p:bldP spid="23" grpId="1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/>
        </p:blipFill>
        <p:spPr>
          <a:xfrm>
            <a:off x="1406024" y="2008855"/>
            <a:ext cx="2778700" cy="2760176"/>
          </a:xfrm>
          <a:prstGeom prst="rect">
            <a:avLst/>
          </a:prstGeom>
        </p:spPr>
      </p:pic>
      <p:sp>
        <p:nvSpPr>
          <p:cNvPr id="7" name="矩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2124424" y="2804202"/>
            <a:ext cx="122341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-150" dirty="0">
                <a:solidFill>
                  <a:srgbClr val="C99115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panose="020B0604030504040204" pitchFamily="34" charset="-128"/>
              </a:rPr>
              <a:t>01</a:t>
            </a:r>
            <a:endParaRPr lang="zh-CN" altLang="en-US" sz="6600" dirty="0">
              <a:solidFill>
                <a:srgbClr val="C99115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矩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308898" y="2804202"/>
            <a:ext cx="612960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CN" altLang="en-US" sz="4400" spc="-150" dirty="0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在斗争中诞生、掌权</a:t>
            </a:r>
            <a:endParaRPr lang="zh-CN" altLang="en-US" sz="4400" spc="-150" dirty="0">
              <a:gradFill>
                <a:gsLst>
                  <a:gs pos="0">
                    <a:srgbClr val="DFA117"/>
                  </a:gs>
                  <a:gs pos="100000">
                    <a:srgbClr val="AE4638"/>
                  </a:gs>
                </a:gsLst>
                <a:lin ang="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矩形 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903124" y="357364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600" dirty="0">
                <a:solidFill>
                  <a:schemeClr val="bg1"/>
                </a:solidFill>
                <a:latin typeface="Open Sans" panose="020B0606030504020204"/>
              </a:rPr>
              <a:t>Rambus DRAM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几乎同时出现的它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，为何能占领市场？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任意多边形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3199947" y="1660488"/>
            <a:ext cx="1969554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2312378" y="5575224"/>
            <a:ext cx="1085482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2189449" y="1210245"/>
            <a:ext cx="708505" cy="9336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456189" y="3937942"/>
            <a:ext cx="1375336" cy="569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>
            <a:off x="4638687" y="4892932"/>
            <a:ext cx="594218" cy="116477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7482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-4.81481E-6 L 2.5E-6 -0.0173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6 0.00023 L 3.125E-6 -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-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092 0.100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0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6 L -0.00013 -0.1349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026 -0.077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88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7.40741E-7 L 0.00065 -0.1078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3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3.7037E-7 L 8.33333E-7 0.1557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3.54167E-6 -1.85185E-6 L -3.54167E-6 -0.0173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5" grpId="1"/>
      <p:bldP spid="2" grpId="0"/>
      <p:bldP spid="2" grpId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CN" altLang="en-US" sz="200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在斗争中诞生</a:t>
            </a:r>
            <a:endParaRPr lang="zh-CN" altLang="en-US" sz="200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任意多边形 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9667832" flipV="1">
            <a:off x="1171446" y="2199312"/>
            <a:ext cx="2051202" cy="12959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9000000" flipV="1">
            <a:off x="2592168" y="5031281"/>
            <a:ext cx="2051202" cy="12959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6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>
            <a:spLocks noChangeArrowheads="1"/>
          </p:cNvSpPr>
          <p:nvPr/>
        </p:nvSpPr>
        <p:spPr bwMode="auto">
          <a:xfrm>
            <a:off x="5615601" y="2002501"/>
            <a:ext cx="38763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 smtClean="0">
                <a:solidFill>
                  <a:srgbClr val="EAB236"/>
                </a:solidFill>
                <a:latin typeface="Open Sans" panose="020B0606030504020204" pitchFamily="34" charset="0"/>
                <a:ea typeface="SimSun-ExtB" panose="02010609060101010101" pitchFamily="49" charset="-122"/>
                <a:cs typeface="Open Sans" panose="020B0606030504020204" pitchFamily="34" charset="0"/>
              </a:rPr>
              <a:t>CPU</a:t>
            </a:r>
            <a:r>
              <a:rPr lang="zh-CN" altLang="en-US" sz="2800" dirty="0" smtClean="0">
                <a:solidFill>
                  <a:srgbClr val="EAB236"/>
                </a:solidFill>
                <a:latin typeface="Open Sans" panose="020B0606030504020204" pitchFamily="34" charset="0"/>
                <a:ea typeface="SimSun-ExtB" panose="02010609060101010101" pitchFamily="49" charset="-122"/>
                <a:cs typeface="Open Sans" panose="020B0606030504020204" pitchFamily="34" charset="0"/>
              </a:rPr>
              <a:t>主频提升带来的是</a:t>
            </a:r>
            <a:r>
              <a:rPr lang="en-US" altLang="zh-CN" sz="2800" dirty="0" smtClean="0">
                <a:solidFill>
                  <a:srgbClr val="EAB236"/>
                </a:solidFill>
                <a:latin typeface="Open Sans" panose="020B0606030504020204" pitchFamily="34" charset="0"/>
                <a:ea typeface="SimSun-ExtB" panose="02010609060101010101" pitchFamily="49" charset="-122"/>
                <a:cs typeface="Open Sans" panose="020B0606030504020204" pitchFamily="34" charset="0"/>
              </a:rPr>
              <a:t>…</a:t>
            </a:r>
            <a:endParaRPr lang="zh-CN" altLang="en-US" sz="2800" dirty="0">
              <a:solidFill>
                <a:srgbClr val="EAB236"/>
              </a:solidFill>
              <a:latin typeface="Open Sans" panose="020B0606030504020204" pitchFamily="34" charset="0"/>
              <a:ea typeface="SimSun-ExtB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10" name="矩形 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615601" y="2934750"/>
            <a:ext cx="51632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20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世纪末</a:t>
            </a:r>
            <a:r>
              <a:rPr lang="zh-CN" altLang="en-US" dirty="0" smtClean="0">
                <a:solidFill>
                  <a:schemeClr val="bg1"/>
                </a:solidFill>
                <a:latin typeface="Open Sans" panose="020B0606030504020204"/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CPU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主频飞速增长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Intel Pentium</a:t>
            </a:r>
          </a:p>
          <a:p>
            <a:pPr algn="just"/>
            <a:endParaRPr lang="en-US" altLang="zh-CN" dirty="0">
              <a:solidFill>
                <a:schemeClr val="bg1"/>
              </a:solidFill>
              <a:latin typeface="Open Sans" panose="020B0606030504020204"/>
            </a:endParaRPr>
          </a:p>
          <a:p>
            <a:pPr algn="just"/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老旧的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SDRAM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带宽不足，成为计算机性能瓶颈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急需出现新的存储技术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DDR SDRAM (VIA, SAMSUNG, AMD…)</a:t>
            </a:r>
          </a:p>
          <a:p>
            <a:pPr algn="just"/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Rambus DRAM (Intel, Rambus)</a:t>
            </a: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85" y="2002501"/>
            <a:ext cx="3243680" cy="32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3633 -0.16504 L 0.03411 -0.0488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581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13 0.12638 L -4.79167E-6 4.44444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6" grpId="0" animBg="1"/>
      <p:bldP spid="6" grpId="1" animBg="1"/>
      <p:bldP spid="8" grpId="0" animBg="1"/>
      <p:bldP spid="8" grpId="1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619008" y="295512"/>
            <a:ext cx="275879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CN" altLang="en-US" sz="280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一点历史的进程</a:t>
            </a:r>
            <a:endParaRPr lang="en-US" altLang="zh-CN" sz="2800" dirty="0" smtClean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4862001" y="77301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54" y="1181253"/>
            <a:ext cx="9297698" cy="3762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54" y="1380429"/>
            <a:ext cx="9297698" cy="33913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54" y="1180118"/>
            <a:ext cx="9297698" cy="40677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03" y="1106966"/>
            <a:ext cx="9279599" cy="56465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06"/>
          <a:stretch/>
        </p:blipFill>
        <p:spPr>
          <a:xfrm>
            <a:off x="2228473" y="1180118"/>
            <a:ext cx="7540215" cy="50265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30"/>
          <a:stretch/>
        </p:blipFill>
        <p:spPr>
          <a:xfrm>
            <a:off x="1473354" y="1180118"/>
            <a:ext cx="9050098" cy="49289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55" y="6233255"/>
            <a:ext cx="9050097" cy="3452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31" y="177653"/>
            <a:ext cx="9251922" cy="6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2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-2.22222E-6 L 2.91667E-6 -2.22222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1 1.38778E-17 L 2.91667E-6 1.38778E-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DDR SDRAM</a:t>
            </a:r>
            <a:r>
              <a:rPr lang="zh-CN" altLang="en-US" sz="200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大行其道</a:t>
            </a:r>
            <a:endParaRPr lang="en-US" altLang="zh-CN" sz="2000" dirty="0" smtClean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6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>
            <a:spLocks noChangeArrowheads="1"/>
          </p:cNvSpPr>
          <p:nvPr/>
        </p:nvSpPr>
        <p:spPr bwMode="auto">
          <a:xfrm>
            <a:off x="4823357" y="850285"/>
            <a:ext cx="30059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 smtClean="0">
                <a:solidFill>
                  <a:srgbClr val="EAB236"/>
                </a:solidFill>
                <a:latin typeface="Open Sans" panose="020B0606030504020204" pitchFamily="34" charset="0"/>
                <a:ea typeface="SimSun-ExtB" panose="02010609060101010101" pitchFamily="49" charset="-122"/>
                <a:cs typeface="Open Sans" panose="020B0606030504020204" pitchFamily="34" charset="0"/>
              </a:rPr>
              <a:t>原因何在？</a:t>
            </a:r>
            <a:endParaRPr lang="zh-CN" altLang="en-US" sz="4400" dirty="0">
              <a:solidFill>
                <a:srgbClr val="EAB236"/>
              </a:solidFill>
              <a:latin typeface="Open Sans" panose="020B0606030504020204" pitchFamily="34" charset="0"/>
              <a:ea typeface="SimSun-ExtB" panose="02010609060101010101" pitchFamily="49" charset="-122"/>
              <a:cs typeface="Open Sans" panose="020B0606030504020204" pitchFamily="34" charset="0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79712" y="2520442"/>
            <a:ext cx="51423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DDR SDRAM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采用双沿传输及两位预取，同等核心频率下速率翻倍，能够满足新一代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CPU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带来的带宽要求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DDR SDRAM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SDRAM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的改进版本，生产线几乎无需变动，生产成本几乎与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SDRAM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相同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endParaRPr lang="en-US" altLang="zh-CN" dirty="0">
              <a:solidFill>
                <a:schemeClr val="bg1"/>
              </a:solidFill>
              <a:latin typeface="Open Sans" panose="020B06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价格很快降低到为主流市场所接受的水平</a:t>
            </a:r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endParaRPr lang="en-US" altLang="zh-CN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DDR SDRAM</a:t>
            </a:r>
            <a:r>
              <a:rPr lang="zh-CN" altLang="en-US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是开放性的架构，任何有兴趣的厂商皆可参与生产、制造和研发，没有版权问题</a:t>
            </a:r>
            <a:endParaRPr lang="en-US" altLang="zh-CN" dirty="0" smtClean="0">
              <a:solidFill>
                <a:schemeClr val="bg1"/>
              </a:solidFill>
              <a:latin typeface="Open Sans" panose="020B0606030504020204"/>
              <a:ea typeface="微软雅黑 Light" panose="020B0502040204020203" pitchFamily="34" charset="-122"/>
            </a:endParaRPr>
          </a:p>
        </p:txBody>
      </p:sp>
      <p:sp>
        <p:nvSpPr>
          <p:cNvPr id="10" name="矩形 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6326332" y="2517521"/>
            <a:ext cx="52704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</a:rPr>
              <a:t>Rambus DRAM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提高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了核心频率</a:t>
            </a:r>
            <a:r>
              <a:rPr lang="zh-CN" altLang="en-US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（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400MHz</a:t>
            </a:r>
            <a:r>
              <a:rPr lang="zh-CN" altLang="en-US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）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，同样采取双沿传输，能达到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CPU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的带宽要求，但生产成本高，价格居高不下，让消费者望而却步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厂家生产设备需要更新，生产代价高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Open Sans" panose="020B0606030504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Rambus DRAM</a:t>
            </a:r>
            <a:r>
              <a:rPr lang="zh-CN" altLang="en-US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被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Intel</a:t>
            </a:r>
            <a:r>
              <a:rPr lang="zh-CN" altLang="en-US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和</a:t>
            </a:r>
            <a:r>
              <a:rPr lang="en-US" altLang="zh-CN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Rambus</a:t>
            </a:r>
            <a:r>
              <a:rPr lang="zh-CN" altLang="en-US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垄断，若占据市场主流，其余内存生产厂商须向其支付巨额专利使用费</a:t>
            </a:r>
            <a:endParaRPr lang="en-US" altLang="zh-CN" dirty="0" smtClean="0">
              <a:solidFill>
                <a:schemeClr val="bg1"/>
              </a:solidFill>
              <a:latin typeface="Open Sans" panose="020B0606030504020204"/>
              <a:ea typeface="微软雅黑 Light" panose="020B0502040204020203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bg1"/>
              </a:solidFill>
              <a:latin typeface="Open Sans" panose="020B0606030504020204"/>
              <a:ea typeface="微软雅黑 Light" panose="020B0502040204020203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Open Sans" panose="020B0606030504020204"/>
                <a:ea typeface="微软雅黑 Light" panose="020B0502040204020203" pitchFamily="34" charset="-122"/>
              </a:rPr>
              <a:t>其他问题诸如发热、不稳定等</a:t>
            </a:r>
            <a:endParaRPr lang="en-US" altLang="zh-CN" dirty="0">
              <a:solidFill>
                <a:schemeClr val="bg1"/>
              </a:solidFill>
              <a:latin typeface="Open Sans" panose="020B0606030504020204"/>
              <a:ea typeface="微软雅黑 Light" panose="020B0502040204020203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bg1"/>
              </a:solidFill>
              <a:latin typeface="Open Sans" panose="020B0606030504020204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5998464" y="2517521"/>
            <a:ext cx="25754" cy="3056117"/>
          </a:xfrm>
          <a:prstGeom prst="line">
            <a:avLst/>
          </a:prstGeom>
          <a:ln w="12700">
            <a:solidFill>
              <a:srgbClr val="EAB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7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9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/>
        </p:blipFill>
        <p:spPr>
          <a:xfrm>
            <a:off x="1406024" y="2008855"/>
            <a:ext cx="2778700" cy="2760176"/>
          </a:xfrm>
          <a:prstGeom prst="rect">
            <a:avLst/>
          </a:prstGeom>
        </p:spPr>
      </p:pic>
      <p:sp>
        <p:nvSpPr>
          <p:cNvPr id="16" name="矩形 1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2124424" y="2804202"/>
            <a:ext cx="119776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-150" dirty="0">
                <a:solidFill>
                  <a:srgbClr val="C99115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panose="020B0604030504040204" pitchFamily="34" charset="-128"/>
              </a:rPr>
              <a:t>02</a:t>
            </a:r>
            <a:endParaRPr lang="zh-CN" altLang="en-US" sz="6600" dirty="0">
              <a:solidFill>
                <a:srgbClr val="C99115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7" name="矩形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276548" y="2745443"/>
            <a:ext cx="612960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CN" altLang="en-US" sz="4400" spc="-150" dirty="0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发展历程及</a:t>
            </a:r>
            <a:r>
              <a:rPr lang="zh-CN" altLang="en-US" sz="4400" spc="-150" dirty="0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前景展望</a:t>
            </a:r>
            <a:endParaRPr lang="zh-CN" altLang="en-US" sz="4400" spc="-150" dirty="0">
              <a:gradFill>
                <a:gsLst>
                  <a:gs pos="0">
                    <a:srgbClr val="DFA117"/>
                  </a:gs>
                  <a:gs pos="100000">
                    <a:srgbClr val="AE4638"/>
                  </a:gs>
                </a:gsLst>
                <a:lin ang="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矩形 1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813549" y="383637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Open Sans" panose="020B0606030504020204"/>
              </a:rPr>
              <a:t>DDR SDRAM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从诞生到现在已走过近二十个年头，其间经历了</a:t>
            </a:r>
            <a:r>
              <a:rPr lang="en-US" altLang="zh-CN" sz="1600" dirty="0" smtClean="0">
                <a:solidFill>
                  <a:schemeClr val="bg1"/>
                </a:solidFill>
                <a:latin typeface="Open Sans" panose="020B0606030504020204"/>
              </a:rPr>
              <a:t>DDR2</a:t>
            </a:r>
            <a:r>
              <a:rPr lang="zh-CN" altLang="en-US" sz="1600" dirty="0" smtClean="0">
                <a:solidFill>
                  <a:schemeClr val="bg1"/>
                </a:solidFill>
                <a:latin typeface="Open Sans" panose="020B0606030504020204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Open Sans" panose="020B0606030504020204"/>
              </a:rPr>
              <a:t>DDR3</a:t>
            </a:r>
            <a:r>
              <a:rPr lang="zh-CN" altLang="en-US" sz="1600" dirty="0" smtClean="0">
                <a:solidFill>
                  <a:schemeClr val="bg1"/>
                </a:solidFill>
                <a:latin typeface="Open Sans" panose="020B0606030504020204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Open Sans" panose="020B0606030504020204"/>
              </a:rPr>
              <a:t>DDR4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等发展阶段，还发展了诸如</a:t>
            </a:r>
            <a:r>
              <a:rPr lang="en-US" altLang="zh-CN" sz="1600" dirty="0" err="1" smtClean="0">
                <a:solidFill>
                  <a:schemeClr val="bg1"/>
                </a:solidFill>
                <a:latin typeface="Open Sans" panose="020B0606030504020204"/>
              </a:rPr>
              <a:t>GDDRx</a:t>
            </a:r>
            <a:r>
              <a:rPr lang="zh-CN" altLang="en-US" sz="1600" dirty="0" smtClean="0">
                <a:solidFill>
                  <a:schemeClr val="bg1"/>
                </a:solidFill>
                <a:latin typeface="Open Sans" panose="020B0606030504020204"/>
              </a:rPr>
              <a:t>，</a:t>
            </a:r>
            <a:r>
              <a:rPr lang="en-US" altLang="zh-CN" sz="1600" dirty="0" err="1" smtClean="0">
                <a:solidFill>
                  <a:schemeClr val="bg1"/>
                </a:solidFill>
                <a:latin typeface="Open Sans" panose="020B0606030504020204"/>
              </a:rPr>
              <a:t>LPDDRx</a:t>
            </a: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分支</a:t>
            </a:r>
            <a:endParaRPr lang="en-US" altLang="zh-CN" sz="1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它将何去何从？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3199947" y="1660488"/>
            <a:ext cx="1969554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2312378" y="5575224"/>
            <a:ext cx="1085482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2189449" y="1210245"/>
            <a:ext cx="708505" cy="9336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456189" y="3937942"/>
            <a:ext cx="1375336" cy="569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>
            <a:off x="4638687" y="4892932"/>
            <a:ext cx="594218" cy="116477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81385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-5.55112E-17 L -3.33333E-6 -0.0173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6 0.00023 L 3.125E-6 -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-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092 0.100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0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6 L -0.00013 -0.1349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026 -0.077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88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7.40741E-7 L 0.00065 -0.1078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3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3.7037E-7 L 8.33333E-7 0.1557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66667E-6 2.59259E-6 L -1.66667E-6 -0.0173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7" grpId="1"/>
      <p:bldP spid="18" grpId="0"/>
      <p:bldP spid="18" grpId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3" t="33954" r="6743" b="37409"/>
          <a:stretch/>
        </p:blipFill>
        <p:spPr>
          <a:xfrm rot="18840374">
            <a:off x="4400715" y="2439286"/>
            <a:ext cx="4000648" cy="8928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t="31909" r="8288" b="40273"/>
          <a:stretch/>
        </p:blipFill>
        <p:spPr>
          <a:xfrm rot="18804338">
            <a:off x="850221" y="2390682"/>
            <a:ext cx="3848030" cy="861688"/>
          </a:xfrm>
          <a:prstGeom prst="rect">
            <a:avLst/>
          </a:prstGeom>
        </p:spPr>
      </p:pic>
      <p:sp>
        <p:nvSpPr>
          <p:cNvPr id="4" name="矩形 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CN" altLang="en-US" sz="200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各代</a:t>
            </a:r>
            <a:r>
              <a:rPr lang="en-US" altLang="zh-CN" sz="200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DDR SDRAM</a:t>
            </a:r>
            <a:endParaRPr lang="zh-CN" altLang="en-US" sz="200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任意多边形 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" name="组合 2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1403531" y="4954056"/>
            <a:ext cx="2221415" cy="1091066"/>
            <a:chOff x="2317117" y="2062784"/>
            <a:chExt cx="3997789" cy="1091066"/>
          </a:xfrm>
        </p:grpSpPr>
        <p:sp>
          <p:nvSpPr>
            <p:cNvPr id="29" name="矩形 28"/>
            <p:cNvSpPr/>
            <p:nvPr/>
          </p:nvSpPr>
          <p:spPr>
            <a:xfrm>
              <a:off x="2959838" y="2062784"/>
              <a:ext cx="27123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dirty="0" smtClean="0">
                  <a:solidFill>
                    <a:srgbClr val="EAB23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DDR2 SDRAM</a:t>
              </a:r>
              <a:endParaRPr lang="zh-CN" altLang="en-US" sz="2000" dirty="0">
                <a:solidFill>
                  <a:srgbClr val="EAB236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317117" y="2415186"/>
              <a:ext cx="399778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</a:rPr>
                <a:t>4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位预取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Open Sans" panose="020B0606030504020204"/>
                </a:rPr>
                <a:t>、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</a:rPr>
                <a:t>OCD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Open Sans" panose="020B0606030504020204"/>
                </a:rPr>
                <a:t>、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</a:rPr>
                <a:t>ODT …</a:t>
              </a:r>
              <a:endParaRPr lang="en-US" altLang="zh-CN" sz="1400" dirty="0">
                <a:solidFill>
                  <a:schemeClr val="bg1"/>
                </a:solidFill>
                <a:latin typeface="Open Sans" panose="020B0606030504020204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</a:rPr>
                <a:t>1.8V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工作电压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</a:rPr>
                <a:t>400~800(1033) Mbps</a:t>
              </a:r>
            </a:p>
          </p:txBody>
        </p:sp>
      </p:grpSp>
      <p:grpSp>
        <p:nvGrpSpPr>
          <p:cNvPr id="31" name="组合 3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8671478" y="4943658"/>
            <a:ext cx="2221415" cy="1316907"/>
            <a:chOff x="2317117" y="2062784"/>
            <a:chExt cx="3997789" cy="1316907"/>
          </a:xfrm>
        </p:grpSpPr>
        <p:sp>
          <p:nvSpPr>
            <p:cNvPr id="32" name="矩形 31"/>
            <p:cNvSpPr/>
            <p:nvPr/>
          </p:nvSpPr>
          <p:spPr>
            <a:xfrm>
              <a:off x="2955512" y="2062784"/>
              <a:ext cx="27209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rgbClr val="EAB236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DDR4 SDRAM</a:t>
              </a:r>
              <a:endParaRPr lang="zh-CN" altLang="en-US" sz="2000" b="1" dirty="0">
                <a:solidFill>
                  <a:srgbClr val="EAB236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317117" y="2425584"/>
              <a:ext cx="399778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</a:rPr>
                <a:t>16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位预取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Open Sans" panose="020B0606030504020204"/>
                </a:rPr>
                <a:t>、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</a:rPr>
                <a:t>3DS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封装技术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…</a:t>
              </a:r>
            </a:p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  <a:cs typeface="Open Sans" panose="020B0606030504020204" pitchFamily="34" charset="0"/>
                </a:rPr>
                <a:t>1.2V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anose="020B0606030504020204" pitchFamily="34" charset="0"/>
                </a:rPr>
                <a:t>工作电压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anose="020B0606030504020204" pitchFamily="34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  <a:cs typeface="Open Sans" panose="020B0606030504020204" pitchFamily="34" charset="0"/>
                </a:rPr>
                <a:t>1600~4266Mbps</a:t>
              </a:r>
            </a:p>
            <a:p>
              <a:pPr algn="ctr"/>
              <a:endParaRPr lang="zh-CN" altLang="en-US" sz="1400" dirty="0">
                <a:solidFill>
                  <a:schemeClr val="bg1"/>
                </a:solidFill>
                <a:latin typeface="Open Sans" panose="020B0606030504020204"/>
                <a:cs typeface="Open Sans" panose="020B0606030504020204" pitchFamily="34" charset="0"/>
              </a:endParaRPr>
            </a:p>
          </p:txBody>
        </p:sp>
      </p:grpSp>
      <p:grpSp>
        <p:nvGrpSpPr>
          <p:cNvPr id="34" name="组合 3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5082423" y="4943658"/>
            <a:ext cx="2221415" cy="1091066"/>
            <a:chOff x="2317117" y="2062784"/>
            <a:chExt cx="3997789" cy="1091066"/>
          </a:xfrm>
        </p:grpSpPr>
        <p:sp>
          <p:nvSpPr>
            <p:cNvPr id="35" name="矩形 34"/>
            <p:cNvSpPr/>
            <p:nvPr/>
          </p:nvSpPr>
          <p:spPr>
            <a:xfrm>
              <a:off x="2955512" y="2062784"/>
              <a:ext cx="27209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rgbClr val="EAB236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DDR3 SDRAM</a:t>
              </a:r>
              <a:endParaRPr lang="zh-CN" altLang="en-US" sz="2000" b="1" dirty="0">
                <a:solidFill>
                  <a:srgbClr val="EAB236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317117" y="2415186"/>
              <a:ext cx="399778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</a:rPr>
                <a:t>8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位预取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Open Sans" panose="020B0606030504020204"/>
                </a:rPr>
                <a:t>、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重置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Open Sans" panose="020B0606030504020204"/>
                </a:rPr>
                <a:t>、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</a:rPr>
                <a:t>ZQ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校准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</a:rPr>
                <a:t>…</a:t>
              </a:r>
            </a:p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  <a:cs typeface="Open Sans" panose="020B0606030504020204" pitchFamily="34" charset="0"/>
                </a:rPr>
                <a:t>1.5V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anose="020B0606030504020204" pitchFamily="34" charset="0"/>
                </a:rPr>
                <a:t>工作电压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anose="020B0606030504020204" pitchFamily="34" charset="0"/>
              </a:endParaRPr>
            </a:p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Open Sans" panose="020B0606030504020204"/>
                  <a:cs typeface="Open Sans" panose="020B0606030504020204" pitchFamily="34" charset="0"/>
                </a:rPr>
                <a:t>800~2133Mbps</a:t>
              </a:r>
              <a:endParaRPr lang="zh-CN" altLang="en-US" sz="1400" dirty="0">
                <a:solidFill>
                  <a:schemeClr val="bg1"/>
                </a:solidFill>
                <a:latin typeface="Open Sans" panose="020B0606030504020204"/>
                <a:cs typeface="Open Sans" panose="020B0606030504020204" pitchFamily="34" charset="0"/>
              </a:endParaRPr>
            </a:p>
          </p:txBody>
        </p:sp>
      </p:grpSp>
      <p:sp>
        <p:nvSpPr>
          <p:cNvPr id="37" name="任意多边形 3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8032421" flipV="1">
            <a:off x="1864918" y="3955913"/>
            <a:ext cx="1310725" cy="10283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任意多边形 3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7985326" flipV="1">
            <a:off x="9752283" y="3469962"/>
            <a:ext cx="1310725" cy="10283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任意多边形 3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7987919" flipV="1">
            <a:off x="6624776" y="2834276"/>
            <a:ext cx="1310725" cy="10283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7" t="33954" r="11924" b="35228"/>
          <a:stretch/>
        </p:blipFill>
        <p:spPr>
          <a:xfrm rot="18739431">
            <a:off x="7972459" y="2479878"/>
            <a:ext cx="3899875" cy="105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9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615 0.025 L 0.12122 -0.2384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-1317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6094 0.1287 L 0.08307 -0.1618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1" y="-1453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1537 0.20371 L 0.03984 -0.0747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-1393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06588 -0.04629 C -0.07929 -0.05648 -0.10026 -0.06342 -0.12226 -0.06527 C -0.14726 -0.06759 -0.16744 -0.06481 -0.18151 -0.05694 L -0.24974 -0.02314 " pathEditMode="relative" rAng="10980000" ptsTypes="AAA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09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 animBg="1"/>
      <p:bldP spid="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_7b1dac89e7d195523061f1c0316ecb71>
</e7d195523061f1c0>
</file>

<file path=customXml/itemProps1.xml><?xml version="1.0" encoding="utf-8"?>
<ds:datastoreItem xmlns:ds="http://schemas.openxmlformats.org/officeDocument/2006/customXml" ds:itemID="{0BBD0A04-DBC8-4B7F-88D8-3990639D59B6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1379</Words>
  <Application>Microsoft Office PowerPoint</Application>
  <PresentationFormat>宽屏</PresentationFormat>
  <Paragraphs>113</Paragraphs>
  <Slides>12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Meiryo</vt:lpstr>
      <vt:lpstr>Meiryo UI</vt:lpstr>
      <vt:lpstr>Open Sans</vt:lpstr>
      <vt:lpstr>SimSun-ExtB</vt:lpstr>
      <vt:lpstr>华文细黑</vt:lpstr>
      <vt:lpstr>宋体</vt:lpstr>
      <vt:lpstr>微软雅黑 Light</vt:lpstr>
      <vt:lpstr>Arial</vt:lpstr>
      <vt:lpstr>Calibri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Lingrui Gou</dc:creator>
  <dc:description>©PPTSTORE 版权所有</dc:description>
  <cp:lastModifiedBy>Lingrui Gou</cp:lastModifiedBy>
  <cp:revision>144</cp:revision>
  <dcterms:created xsi:type="dcterms:W3CDTF">2016-10-27T16:23:27Z</dcterms:created>
  <dcterms:modified xsi:type="dcterms:W3CDTF">2017-06-27T18:33:32Z</dcterms:modified>
</cp:coreProperties>
</file>